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12192000" cy="68580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3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6"/>
        <p:guide pos="387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63.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notesSlide" Target="../notesSlides/notesSlide1.xml"/><Relationship Id="rId2" Type="http://schemas.openxmlformats.org/officeDocument/2006/relationships/image" Target="../media/image2.jpeg"/><Relationship Id="rId19" Type="http://schemas.openxmlformats.org/officeDocument/2006/relationships/slideLayout" Target="../slideLayouts/slideLayout12.xml"/><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 name="Rectangle 130"/>
          <p:cNvSpPr/>
          <p:nvPr/>
        </p:nvSpPr>
        <p:spPr>
          <a:xfrm>
            <a:off x="104180" y="4275392"/>
            <a:ext cx="3282315" cy="2464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45" name="Rectangle 130"/>
          <p:cNvSpPr/>
          <p:nvPr/>
        </p:nvSpPr>
        <p:spPr>
          <a:xfrm>
            <a:off x="8596449" y="921340"/>
            <a:ext cx="3472679" cy="58008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defTabSz="0" rtl="0" eaLnBrk="1" latinLnBrk="0" hangingPunct="1">
              <a:spcBef>
                <a:spcPct val="0"/>
              </a:spcBef>
              <a:spcAft>
                <a:spcPct val="0"/>
              </a:spcAft>
              <a:buNone/>
            </a:pPr>
            <a:endParaRPr lang="en-US" altLang="zh-CN" sz="1200" b="1">
              <a:solidFill>
                <a:srgbClr val="FFD966"/>
              </a:solidFill>
            </a:endParaRPr>
          </a:p>
        </p:txBody>
      </p:sp>
      <p:sp>
        <p:nvSpPr>
          <p:cNvPr id="9" name="Rectangle 130"/>
          <p:cNvSpPr/>
          <p:nvPr/>
        </p:nvSpPr>
        <p:spPr>
          <a:xfrm>
            <a:off x="104140" y="921385"/>
            <a:ext cx="3282315" cy="324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131" name="Rectangle 130"/>
          <p:cNvSpPr/>
          <p:nvPr/>
        </p:nvSpPr>
        <p:spPr>
          <a:xfrm>
            <a:off x="3530632" y="921353"/>
            <a:ext cx="4911757" cy="5800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defTabSz="0" rtl="0" eaLnBrk="1" latinLnBrk="0" hangingPunct="1">
              <a:spcBef>
                <a:spcPct val="0"/>
              </a:spcBef>
              <a:spcAft>
                <a:spcPct val="0"/>
              </a:spcAft>
              <a:buNone/>
            </a:pPr>
            <a:endParaRPr lang="en-US" altLang="zh-CN" sz="1200" b="1">
              <a:solidFill>
                <a:srgbClr val="FFD966"/>
              </a:solidFill>
            </a:endParaRPr>
          </a:p>
        </p:txBody>
      </p:sp>
      <p:sp>
        <p:nvSpPr>
          <p:cNvPr id="2" name="TextBox 1"/>
          <p:cNvSpPr txBox="1"/>
          <p:nvPr/>
        </p:nvSpPr>
        <p:spPr>
          <a:xfrm>
            <a:off x="3530624" y="22562"/>
            <a:ext cx="5209368" cy="326760"/>
          </a:xfrm>
          <a:prstGeom prst="rect">
            <a:avLst/>
          </a:prstGeom>
          <a:noFill/>
        </p:spPr>
        <p:txBody>
          <a:bodyPr wrap="square" rtlCol="0">
            <a:noAutofit/>
          </a:bodyPr>
          <a:p>
            <a:pPr algn="dist"/>
            <a:r>
              <a:rPr lang="zh-CN" altLang="en-US" sz="2800" b="1" dirty="0">
                <a:ln>
                  <a:noFill/>
                </a:ln>
                <a:solidFill>
                  <a:schemeClr val="tx1"/>
                </a:solidFill>
                <a:effectLst/>
                <a:uFillTx/>
                <a:ea typeface="Calibri" panose="020F0502020204030204" charset="0"/>
              </a:rPr>
              <a:t>人工智能自动喂猫机</a:t>
            </a:r>
            <a:endParaRPr lang="zh-CN" altLang="en-US" sz="2800" b="1" dirty="0">
              <a:ln>
                <a:noFill/>
              </a:ln>
              <a:solidFill>
                <a:schemeClr val="tx1"/>
              </a:solidFill>
              <a:effectLst/>
              <a:uFillTx/>
              <a:ea typeface="Calibri" panose="020F0502020204030204" charset="0"/>
            </a:endParaRPr>
          </a:p>
        </p:txBody>
      </p:sp>
      <p:sp>
        <p:nvSpPr>
          <p:cNvPr id="3" name="TextBox 2"/>
          <p:cNvSpPr txBox="1"/>
          <p:nvPr/>
        </p:nvSpPr>
        <p:spPr>
          <a:xfrm>
            <a:off x="2893616" y="447794"/>
            <a:ext cx="7726640" cy="440055"/>
          </a:xfrm>
          <a:prstGeom prst="rect">
            <a:avLst/>
          </a:prstGeom>
          <a:noFill/>
        </p:spPr>
        <p:txBody>
          <a:bodyPr wrap="square" rtlCol="0" anchor="ctr">
            <a:noAutofit/>
          </a:bodyPr>
          <a:p>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刘宇昊、陈峻松、梁羽枫、王浚弛、陈智鹏、王震豪、陈梓博</a:t>
            </a:r>
            <a:r>
              <a:rPr lang="en-US" altLang="zh-CN"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  </a:t>
            </a:r>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a:t>
            </a:r>
            <a:r>
              <a:rPr lang="en-US" altLang="zh-CN"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2022</a:t>
            </a:r>
            <a:r>
              <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rPr>
              <a:t>级数据科学与人工智能实验班</a:t>
            </a:r>
            <a:endParaRPr lang="zh-CN" altLang="en-US" sz="1200" dirty="0" err="1">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upload_post_object_v2_2279598415"/>
          <p:cNvPicPr>
            <a:picLocks noChangeAspect="1"/>
          </p:cNvPicPr>
          <p:nvPr/>
        </p:nvPicPr>
        <p:blipFill>
          <a:blip r:embed="rId1"/>
          <a:stretch>
            <a:fillRect/>
          </a:stretch>
        </p:blipFill>
        <p:spPr>
          <a:xfrm>
            <a:off x="10490606" y="3113246"/>
            <a:ext cx="794463" cy="748284"/>
          </a:xfrm>
          <a:prstGeom prst="rect">
            <a:avLst/>
          </a:prstGeom>
        </p:spPr>
      </p:pic>
      <p:pic>
        <p:nvPicPr>
          <p:cNvPr id="4" name="图片 3" descr="upload_post_object_v2_1185090264"/>
          <p:cNvPicPr>
            <a:picLocks noChangeAspect="1"/>
          </p:cNvPicPr>
          <p:nvPr/>
        </p:nvPicPr>
        <p:blipFill>
          <a:blip r:embed="rId2"/>
          <a:stretch>
            <a:fillRect/>
          </a:stretch>
        </p:blipFill>
        <p:spPr>
          <a:xfrm>
            <a:off x="11088206" y="2804446"/>
            <a:ext cx="735266" cy="796576"/>
          </a:xfrm>
          <a:prstGeom prst="rect">
            <a:avLst/>
          </a:prstGeom>
        </p:spPr>
      </p:pic>
      <p:sp>
        <p:nvSpPr>
          <p:cNvPr id="10" name="文本框 9"/>
          <p:cNvSpPr txBox="1"/>
          <p:nvPr/>
        </p:nvSpPr>
        <p:spPr>
          <a:xfrm>
            <a:off x="167852" y="1266402"/>
            <a:ext cx="2177679" cy="6616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R="0" lvl="0" indent="254000" algn="just" defTabSz="326390" rtl="0" fontAlgn="auto"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人工智能自动喂猫机项目是22级数科班大一学年的大作业，目标是为流浪猫设计一个户外喂猫机，能够自主全天候自动识别猫并投放猫粮。</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a:p>
            <a:pPr marR="0" lvl="0" indent="254000" algn="just" defTabSz="326390" rtl="0" fontAlgn="auto" hangingPunct="0">
              <a:lnSpc>
                <a:spcPct val="100000"/>
              </a:lnSpc>
              <a:spcBef>
                <a:spcPts val="0"/>
              </a:spcBef>
              <a:spcAft>
                <a:spcPts val="0"/>
              </a:spcAft>
              <a:buClrTx/>
              <a:buSzTx/>
              <a:buFontTx/>
              <a:buNone/>
              <a:extLst>
                <a:ext uri="{35155182-B16C-46BC-9424-99874614C6A1}">
                  <wpsdc:indentchars xmlns:wpsdc="http://www.wps.cn/officeDocument/2017/drawingmlCustomData" val="200" checksum="3013784323"/>
                </a:ext>
              </a:extLst>
            </a:pP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5" name="图片 14" descr="upload_post_object_v2_2835214337"/>
          <p:cNvPicPr>
            <a:picLocks noChangeAspect="1"/>
          </p:cNvPicPr>
          <p:nvPr/>
        </p:nvPicPr>
        <p:blipFill>
          <a:blip r:embed="rId3"/>
          <a:stretch>
            <a:fillRect/>
          </a:stretch>
        </p:blipFill>
        <p:spPr>
          <a:xfrm>
            <a:off x="286574" y="5908119"/>
            <a:ext cx="1213503" cy="756040"/>
          </a:xfrm>
          <a:prstGeom prst="rect">
            <a:avLst/>
          </a:prstGeom>
        </p:spPr>
      </p:pic>
      <p:pic>
        <p:nvPicPr>
          <p:cNvPr id="18" name="图片 17" descr="upload_post_object_v2_2967914524"/>
          <p:cNvPicPr>
            <a:picLocks noChangeAspect="1"/>
          </p:cNvPicPr>
          <p:nvPr/>
        </p:nvPicPr>
        <p:blipFill>
          <a:blip r:embed="rId4"/>
          <a:stretch>
            <a:fillRect/>
          </a:stretch>
        </p:blipFill>
        <p:spPr>
          <a:xfrm>
            <a:off x="10267042" y="117197"/>
            <a:ext cx="1802080" cy="602258"/>
          </a:xfrm>
          <a:prstGeom prst="rect">
            <a:avLst/>
          </a:prstGeom>
        </p:spPr>
      </p:pic>
      <p:sp>
        <p:nvSpPr>
          <p:cNvPr id="26" name="TextBox 25"/>
          <p:cNvSpPr txBox="1"/>
          <p:nvPr/>
        </p:nvSpPr>
        <p:spPr>
          <a:xfrm>
            <a:off x="1195310" y="957694"/>
            <a:ext cx="899160" cy="306705"/>
          </a:xfrm>
          <a:prstGeom prst="rect">
            <a:avLst/>
          </a:prstGeom>
          <a:noFill/>
        </p:spPr>
        <p:txBody>
          <a:bodyPr wrap="none" rtlCol="0">
            <a:spAutoFit/>
          </a:bodyPr>
          <a:p>
            <a:pPr algn="just"/>
            <a:r>
              <a:rPr lang="zh-CN" altLang="en-US" sz="1400" b="1" dirty="0">
                <a:ln>
                  <a:noFill/>
                </a:ln>
                <a:solidFill>
                  <a:srgbClr val="80061E"/>
                </a:solidFill>
                <a:effectLst/>
                <a:uFillTx/>
                <a:ea typeface="Calibri" panose="020F0502020204030204" charset="0"/>
              </a:rPr>
              <a:t>项目简介</a:t>
            </a:r>
            <a:endParaRPr lang="zh-CN" altLang="en-US" sz="1400" b="1" dirty="0">
              <a:ln>
                <a:noFill/>
              </a:ln>
              <a:solidFill>
                <a:srgbClr val="80061E"/>
              </a:solidFill>
              <a:effectLst/>
              <a:uFillTx/>
              <a:ea typeface="Calibri" panose="020F0502020204030204" charset="0"/>
            </a:endParaRPr>
          </a:p>
        </p:txBody>
      </p:sp>
      <p:sp>
        <p:nvSpPr>
          <p:cNvPr id="19" name="TextBox 25"/>
          <p:cNvSpPr txBox="1"/>
          <p:nvPr/>
        </p:nvSpPr>
        <p:spPr>
          <a:xfrm>
            <a:off x="9837039" y="957529"/>
            <a:ext cx="899160" cy="306705"/>
          </a:xfrm>
          <a:prstGeom prst="rect">
            <a:avLst/>
          </a:prstGeom>
          <a:noFill/>
        </p:spPr>
        <p:txBody>
          <a:bodyPr wrap="none" rtlCol="0">
            <a:spAutoFit/>
          </a:bodyPr>
          <a:p>
            <a:pPr algn="just"/>
            <a:r>
              <a:rPr lang="zh-CN" altLang="en-US" sz="1400" b="1" dirty="0">
                <a:ln>
                  <a:noFill/>
                </a:ln>
                <a:solidFill>
                  <a:srgbClr val="80061E"/>
                </a:solidFill>
                <a:effectLst/>
                <a:uFillTx/>
                <a:ea typeface="Calibri" panose="020F0502020204030204" charset="0"/>
              </a:rPr>
              <a:t>成果展示</a:t>
            </a:r>
            <a:endParaRPr lang="zh-CN" altLang="en-US" sz="1025" b="1" dirty="0">
              <a:ln>
                <a:noFill/>
              </a:ln>
              <a:solidFill>
                <a:srgbClr val="80061E"/>
              </a:solidFill>
              <a:effectLst/>
              <a:uFillTx/>
              <a:ea typeface="Calibri" panose="020F0502020204030204" charset="0"/>
            </a:endParaRPr>
          </a:p>
        </p:txBody>
      </p:sp>
      <p:sp>
        <p:nvSpPr>
          <p:cNvPr id="20" name="TextBox 25"/>
          <p:cNvSpPr txBox="1"/>
          <p:nvPr/>
        </p:nvSpPr>
        <p:spPr>
          <a:xfrm>
            <a:off x="5530872" y="957529"/>
            <a:ext cx="911320" cy="308610"/>
          </a:xfrm>
          <a:prstGeom prst="rect">
            <a:avLst/>
          </a:prstGeom>
          <a:noFill/>
        </p:spPr>
        <p:txBody>
          <a:bodyPr wrap="square" rtlCol="0">
            <a:noAutofit/>
          </a:bodyPr>
          <a:p>
            <a:pPr algn="just">
              <a:buClrTx/>
              <a:buSzTx/>
              <a:buFontTx/>
            </a:pPr>
            <a:r>
              <a:rPr lang="zh-CN" altLang="en-US" sz="1400" b="1" dirty="0">
                <a:ln>
                  <a:noFill/>
                </a:ln>
                <a:solidFill>
                  <a:srgbClr val="80061E"/>
                </a:solidFill>
                <a:effectLst/>
                <a:uFillTx/>
                <a:ea typeface="Calibri" panose="020F0502020204030204" charset="0"/>
              </a:rPr>
              <a:t>相关技术</a:t>
            </a:r>
            <a:endParaRPr lang="zh-CN" altLang="en-US" sz="1400" b="1" dirty="0">
              <a:ln>
                <a:noFill/>
              </a:ln>
              <a:solidFill>
                <a:srgbClr val="80061E"/>
              </a:solidFill>
              <a:effectLst/>
              <a:uFillTx/>
              <a:ea typeface="Calibri" panose="020F0502020204030204" charset="0"/>
            </a:endParaRPr>
          </a:p>
        </p:txBody>
      </p:sp>
      <p:sp>
        <p:nvSpPr>
          <p:cNvPr id="21" name="TextBox 25"/>
          <p:cNvSpPr txBox="1"/>
          <p:nvPr/>
        </p:nvSpPr>
        <p:spPr>
          <a:xfrm>
            <a:off x="9773906" y="3966742"/>
            <a:ext cx="899160" cy="306705"/>
          </a:xfrm>
          <a:prstGeom prst="rect">
            <a:avLst/>
          </a:prstGeom>
          <a:noFill/>
        </p:spPr>
        <p:txBody>
          <a:bodyPr wrap="none" rtlCol="0">
            <a:spAutoFit/>
          </a:bodyPr>
          <a:p>
            <a:pPr algn="just">
              <a:buClrTx/>
              <a:buSzTx/>
              <a:buFontTx/>
            </a:pPr>
            <a:r>
              <a:rPr lang="zh-CN" altLang="en-US" sz="1400" b="1" dirty="0">
                <a:ln>
                  <a:noFill/>
                </a:ln>
                <a:solidFill>
                  <a:srgbClr val="80061E"/>
                </a:solidFill>
                <a:effectLst/>
                <a:uFillTx/>
                <a:ea typeface="Calibri" panose="020F0502020204030204" charset="0"/>
              </a:rPr>
              <a:t>原理解析</a:t>
            </a:r>
            <a:endParaRPr lang="zh-CN" altLang="en-US" sz="1400" b="1" dirty="0">
              <a:ln>
                <a:noFill/>
              </a:ln>
              <a:solidFill>
                <a:srgbClr val="80061E"/>
              </a:solidFill>
              <a:effectLst/>
              <a:uFillTx/>
              <a:ea typeface="Calibri" panose="020F0502020204030204" charset="0"/>
            </a:endParaRPr>
          </a:p>
        </p:txBody>
      </p:sp>
      <p:pic>
        <p:nvPicPr>
          <p:cNvPr id="23" name="图片 22" descr="upload_post_object_v2_248777259"/>
          <p:cNvPicPr>
            <a:picLocks noChangeAspect="1"/>
          </p:cNvPicPr>
          <p:nvPr/>
        </p:nvPicPr>
        <p:blipFill>
          <a:blip r:embed="rId5"/>
          <a:stretch>
            <a:fillRect/>
          </a:stretch>
        </p:blipFill>
        <p:spPr>
          <a:xfrm>
            <a:off x="2176027" y="2029944"/>
            <a:ext cx="1108074" cy="1456087"/>
          </a:xfrm>
          <a:prstGeom prst="rect">
            <a:avLst/>
          </a:prstGeom>
        </p:spPr>
      </p:pic>
      <p:cxnSp>
        <p:nvCxnSpPr>
          <p:cNvPr id="88" name="Straight Connector 87"/>
          <p:cNvCxnSpPr/>
          <p:nvPr/>
        </p:nvCxnSpPr>
        <p:spPr>
          <a:xfrm>
            <a:off x="96793" y="801397"/>
            <a:ext cx="12095207" cy="452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3467100" y="887822"/>
            <a:ext cx="0" cy="5914094"/>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124"/>
          <p:cNvCxnSpPr/>
          <p:nvPr/>
        </p:nvCxnSpPr>
        <p:spPr>
          <a:xfrm>
            <a:off x="8509000" y="887822"/>
            <a:ext cx="0" cy="5914094"/>
          </a:xfrm>
          <a:prstGeom prst="line">
            <a:avLst/>
          </a:prstGeom>
        </p:spPr>
        <p:style>
          <a:lnRef idx="1">
            <a:schemeClr val="dk1"/>
          </a:lnRef>
          <a:fillRef idx="0">
            <a:schemeClr val="dk1"/>
          </a:fillRef>
          <a:effectRef idx="0">
            <a:schemeClr val="dk1"/>
          </a:effectRef>
          <a:fontRef idx="minor">
            <a:schemeClr val="tx1"/>
          </a:fontRef>
        </p:style>
      </p:cxnSp>
      <p:pic>
        <p:nvPicPr>
          <p:cNvPr id="16" name="图片 15" descr="组装图（侧1）"/>
          <p:cNvPicPr>
            <a:picLocks noChangeAspect="1"/>
          </p:cNvPicPr>
          <p:nvPr/>
        </p:nvPicPr>
        <p:blipFill>
          <a:blip r:embed="rId6"/>
          <a:stretch>
            <a:fillRect/>
          </a:stretch>
        </p:blipFill>
        <p:spPr>
          <a:xfrm>
            <a:off x="9826726" y="1272635"/>
            <a:ext cx="793554" cy="1008233"/>
          </a:xfrm>
          <a:prstGeom prst="rect">
            <a:avLst/>
          </a:prstGeom>
        </p:spPr>
      </p:pic>
      <p:sp>
        <p:nvSpPr>
          <p:cNvPr id="13" name="文本框 12"/>
          <p:cNvSpPr txBox="1"/>
          <p:nvPr userDrawn="1"/>
        </p:nvSpPr>
        <p:spPr>
          <a:xfrm>
            <a:off x="273487" y="4500443"/>
            <a:ext cx="1323340" cy="275590"/>
          </a:xfrm>
          <a:prstGeom prst="rect">
            <a:avLst/>
          </a:prstGeom>
        </p:spPr>
        <p:txBody>
          <a:bodyPr wrap="none" rtlCol="0">
            <a:spAutoFit/>
          </a:bodyPr>
          <a:p>
            <a:pPr marL="0" indent="0" algn="l" defTabSz="0" rtl="0" eaLnBrk="1" latinLnBrk="0" hangingPunct="1">
              <a:spcBef>
                <a:spcPct val="0"/>
              </a:spcBef>
              <a:spcAft>
                <a:spcPct val="0"/>
              </a:spcAft>
              <a:buNone/>
            </a:pPr>
            <a:r>
              <a:rPr lang="en-US" altLang="zh-CN" sz="1200" b="1">
                <a:solidFill>
                  <a:srgbClr val="ED7D31"/>
                </a:solidFill>
              </a:rPr>
              <a:t>OrangePi-3-LTS</a:t>
            </a:r>
            <a:endParaRPr lang="en-US" altLang="zh-CN" sz="1200" b="1">
              <a:solidFill>
                <a:srgbClr val="ED7D31"/>
              </a:solidFill>
            </a:endParaRPr>
          </a:p>
        </p:txBody>
      </p:sp>
      <p:sp>
        <p:nvSpPr>
          <p:cNvPr id="14" name="文本框 13"/>
          <p:cNvSpPr txBox="1"/>
          <p:nvPr userDrawn="1"/>
        </p:nvSpPr>
        <p:spPr>
          <a:xfrm>
            <a:off x="1988693" y="4500467"/>
            <a:ext cx="1139825" cy="275590"/>
          </a:xfrm>
          <a:prstGeom prst="rect">
            <a:avLst/>
          </a:prstGeom>
        </p:spPr>
        <p:txBody>
          <a:bodyPr wrap="none" rtlCol="0">
            <a:spAutoFit/>
          </a:bodyPr>
          <a:p>
            <a:pPr algn="l"/>
            <a:r>
              <a:rPr lang="en-US" altLang="zh-CN" sz="1200" b="1">
                <a:solidFill>
                  <a:srgbClr val="ED7D31"/>
                </a:solidFill>
              </a:rPr>
              <a:t>Ubuntu 22.04</a:t>
            </a:r>
            <a:endParaRPr lang="en-US" altLang="zh-CN" sz="1200" b="1">
              <a:solidFill>
                <a:srgbClr val="ED7D31"/>
              </a:solidFill>
            </a:endParaRPr>
          </a:p>
        </p:txBody>
      </p:sp>
      <p:sp>
        <p:nvSpPr>
          <p:cNvPr id="22" name="文本框 21"/>
          <p:cNvSpPr txBox="1"/>
          <p:nvPr/>
        </p:nvSpPr>
        <p:spPr>
          <a:xfrm>
            <a:off x="167878" y="4778573"/>
            <a:ext cx="1450895" cy="11791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本项目的主控板使用</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OrangePi-3-LTS。作为低成本高性能的嵌入式开发板，比起ESP32等单片机具有更强大的计算</a:t>
            </a:r>
            <a:r>
              <a:rPr lang="zh-CN" altLang="en-US" sz="1000">
                <a:ln>
                  <a:noFill/>
                </a:ln>
                <a:solidFill>
                  <a:srgbClr val="000000"/>
                </a:solidFill>
                <a:effectLst/>
                <a:uFillTx/>
              </a:rPr>
              <a:t>性能和兼容性，可以</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支持神经网络推理任务。</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7" name="文本框 26"/>
          <p:cNvSpPr txBox="1"/>
          <p:nvPr/>
        </p:nvSpPr>
        <p:spPr>
          <a:xfrm>
            <a:off x="3653155" y="1467485"/>
            <a:ext cx="4668520" cy="6718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ncnn框架是由腾讯研发的专注于移动设备和嵌入式系统上的高效神经网络前向计算框架，利用硬件加速功能实现低资源消耗的计算任务</a:t>
            </a:r>
            <a:r>
              <a:rPr lang="zh-CN" altLang="en-US" sz="1000">
                <a:ln>
                  <a:noFill/>
                </a:ln>
                <a:solidFill>
                  <a:srgbClr val="000000"/>
                </a:solidFill>
                <a:effectLst/>
                <a:uFillTx/>
              </a:rPr>
              <a:t>。ncnn 从设计之初深刻考虑移动端的部署和使用， 无第三方依赖，移动端 cpu 的速度快于目前所有已知的开源框架。</a:t>
            </a:r>
            <a:endParaRPr lang="zh-CN" altLang="en-US" sz="1000">
              <a:ln>
                <a:noFill/>
              </a:ln>
              <a:solidFill>
                <a:srgbClr val="000000"/>
              </a:solidFill>
              <a:effectLst/>
              <a:uFillTx/>
            </a:endParaRPr>
          </a:p>
        </p:txBody>
      </p:sp>
      <p:sp>
        <p:nvSpPr>
          <p:cNvPr id="28" name="文本框 27"/>
          <p:cNvSpPr txBox="1"/>
          <p:nvPr/>
        </p:nvSpPr>
        <p:spPr>
          <a:xfrm>
            <a:off x="8682249" y="1338157"/>
            <a:ext cx="1028272" cy="10172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喂猫机在白天和夜间具有两种不同工作状态，但识别猫的逻辑基本相同。</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29" name="文本框 28"/>
          <p:cNvSpPr txBox="1"/>
          <p:nvPr/>
        </p:nvSpPr>
        <p:spPr>
          <a:xfrm>
            <a:off x="3653155" y="2476500"/>
            <a:ext cx="2924175" cy="441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NanoDet 是一种 FCOS 式的单阶段 anchor-free 目标检测模型，它使用 ATSS 进行目标采样，使用 Generalized Focal Loss 损失函数（</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GLF）执行分类和边框回归。</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0" name="文本框 29"/>
          <p:cNvSpPr txBox="1"/>
          <p:nvPr/>
        </p:nvSpPr>
        <p:spPr>
          <a:xfrm>
            <a:off x="167878" y="2068036"/>
            <a:ext cx="1927648" cy="11118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项目团队完成了自主调研学校内流浪猫生存情况，根据需求设计出了喂猫机基本思路</a:t>
            </a:r>
            <a:r>
              <a:rPr lang="zh-CN" altLang="en-US" sz="1000">
                <a:ln>
                  <a:noFill/>
                </a:ln>
                <a:solidFill>
                  <a:srgbClr val="000000"/>
                </a:solidFill>
                <a:effectLst/>
                <a:uFillTx/>
              </a:rPr>
              <a:t>；</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自行设计</a:t>
            </a: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3D模型并打印、打磨、拼装成型；自行设计硬件电路；自主选择控制主机，搭建控制系统，自主撰写控制逻辑等工作，从零开始，历经一年，完整地开发出了人工智能喂猫机产品，并成功投入使用。</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1" name="图片 30" descr="upload_post_object_v2_2751893333"/>
          <p:cNvPicPr>
            <a:picLocks noChangeAspect="1"/>
          </p:cNvPicPr>
          <p:nvPr/>
        </p:nvPicPr>
        <p:blipFill>
          <a:blip r:embed="rId7"/>
          <a:srcRect t="2583" r="9685" b="9685"/>
          <a:stretch>
            <a:fillRect/>
          </a:stretch>
        </p:blipFill>
        <p:spPr>
          <a:xfrm>
            <a:off x="11129817" y="1272620"/>
            <a:ext cx="804246" cy="1007143"/>
          </a:xfrm>
          <a:prstGeom prst="rect">
            <a:avLst/>
          </a:prstGeom>
        </p:spPr>
      </p:pic>
      <p:sp>
        <p:nvSpPr>
          <p:cNvPr id="33" name="文本框 32"/>
          <p:cNvSpPr txBox="1"/>
          <p:nvPr/>
        </p:nvSpPr>
        <p:spPr>
          <a:xfrm>
            <a:off x="167878" y="3601045"/>
            <a:ext cx="3116223" cy="5691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为展示该项目，项目团队为每个阶段专门制作了讲解视频并发布在BiliBili网站。项目的代码完全公开，其中也包含了项目的完整复现教程。</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5" name="图片 34" descr="upload_post_object_v2_3145809382"/>
          <p:cNvPicPr>
            <a:picLocks noChangeAspect="1"/>
          </p:cNvPicPr>
          <p:nvPr/>
        </p:nvPicPr>
        <p:blipFill>
          <a:blip r:embed="rId8"/>
          <a:stretch>
            <a:fillRect/>
          </a:stretch>
        </p:blipFill>
        <p:spPr>
          <a:xfrm>
            <a:off x="3565208" y="5101918"/>
            <a:ext cx="3014091" cy="1303210"/>
          </a:xfrm>
          <a:prstGeom prst="rect">
            <a:avLst/>
          </a:prstGeom>
        </p:spPr>
      </p:pic>
      <p:sp>
        <p:nvSpPr>
          <p:cNvPr id="36" name="文本框 35"/>
          <p:cNvSpPr txBox="1"/>
          <p:nvPr userDrawn="1"/>
        </p:nvSpPr>
        <p:spPr>
          <a:xfrm>
            <a:off x="3627728" y="2182297"/>
            <a:ext cx="792480" cy="275590"/>
          </a:xfrm>
          <a:prstGeom prst="rect">
            <a:avLst/>
          </a:prstGeom>
        </p:spPr>
        <p:txBody>
          <a:bodyPr wrap="none" rtlCol="0">
            <a:spAutoFit/>
          </a:bodyPr>
          <a:p>
            <a:r>
              <a:rPr lang="en-US" altLang="zh-CN" sz="1200" b="1">
                <a:solidFill>
                  <a:schemeClr val="accent2"/>
                </a:solidFill>
              </a:rPr>
              <a:t>Nanodet</a:t>
            </a:r>
            <a:endParaRPr lang="en-US" altLang="zh-CN" sz="1200" b="1">
              <a:solidFill>
                <a:schemeClr val="accent2"/>
              </a:solidFill>
            </a:endParaRPr>
          </a:p>
        </p:txBody>
      </p:sp>
      <p:cxnSp>
        <p:nvCxnSpPr>
          <p:cNvPr id="43" name="Straight Connector 124"/>
          <p:cNvCxnSpPr/>
          <p:nvPr/>
        </p:nvCxnSpPr>
        <p:spPr>
          <a:xfrm>
            <a:off x="1725930" y="4594373"/>
            <a:ext cx="0" cy="2073138"/>
          </a:xfrm>
          <a:prstGeom prst="line">
            <a:avLst/>
          </a:prstGeom>
        </p:spPr>
        <p:style>
          <a:lnRef idx="1">
            <a:schemeClr val="dk1"/>
          </a:lnRef>
          <a:fillRef idx="0">
            <a:schemeClr val="dk1"/>
          </a:fillRef>
          <a:effectRef idx="0">
            <a:schemeClr val="dk1"/>
          </a:effectRef>
          <a:fontRef idx="minor">
            <a:schemeClr val="tx1"/>
          </a:fontRef>
        </p:style>
      </p:cxnSp>
      <p:sp>
        <p:nvSpPr>
          <p:cNvPr id="44" name="文本框 43"/>
          <p:cNvSpPr txBox="1"/>
          <p:nvPr userDrawn="1"/>
        </p:nvSpPr>
        <p:spPr>
          <a:xfrm>
            <a:off x="3633907" y="1186736"/>
            <a:ext cx="859274" cy="280465"/>
          </a:xfrm>
          <a:prstGeom prst="rect">
            <a:avLst/>
          </a:prstGeom>
        </p:spPr>
        <p:txBody>
          <a:bodyPr wrap="none" rtlCol="0">
            <a:noAutofit/>
          </a:bodyPr>
          <a:p>
            <a:r>
              <a:rPr lang="en-US" altLang="zh-CN" sz="1200" b="1">
                <a:solidFill>
                  <a:schemeClr val="accent2"/>
                </a:solidFill>
              </a:rPr>
              <a:t>ncnn</a:t>
            </a:r>
            <a:endParaRPr lang="en-US" altLang="zh-CN" sz="1200" b="1">
              <a:solidFill>
                <a:schemeClr val="accent2"/>
              </a:solidFill>
              <a:latin typeface="Arial" panose="020B0604020202020204" pitchFamily="34" charset="0"/>
              <a:ea typeface="Arial" panose="020B0604020202020204" pitchFamily="34" charset="0"/>
              <a:cs typeface="Arial" panose="020B0604020202020204" pitchFamily="34" charset="0"/>
            </a:endParaRPr>
          </a:p>
        </p:txBody>
      </p:sp>
      <p:pic>
        <p:nvPicPr>
          <p:cNvPr id="46" name="图片 45" descr="upload_post_object_v2_3057268594"/>
          <p:cNvPicPr>
            <a:picLocks noChangeAspect="1"/>
          </p:cNvPicPr>
          <p:nvPr/>
        </p:nvPicPr>
        <p:blipFill>
          <a:blip r:embed="rId9"/>
          <a:stretch>
            <a:fillRect/>
          </a:stretch>
        </p:blipFill>
        <p:spPr>
          <a:xfrm>
            <a:off x="3565208" y="3257454"/>
            <a:ext cx="3011995" cy="912686"/>
          </a:xfrm>
          <a:prstGeom prst="rect">
            <a:avLst/>
          </a:prstGeom>
        </p:spPr>
      </p:pic>
      <p:pic>
        <p:nvPicPr>
          <p:cNvPr id="47" name="图片 46" descr="upload_post_object_v2_3574996157"/>
          <p:cNvPicPr>
            <a:picLocks noChangeAspect="1"/>
          </p:cNvPicPr>
          <p:nvPr/>
        </p:nvPicPr>
        <p:blipFill>
          <a:blip r:embed="rId10"/>
          <a:srcRect l="13463" t="7052" r="18592" b="13463"/>
          <a:stretch>
            <a:fillRect/>
          </a:stretch>
        </p:blipFill>
        <p:spPr>
          <a:xfrm>
            <a:off x="11129857" y="5668539"/>
            <a:ext cx="825055" cy="965185"/>
          </a:xfrm>
          <a:prstGeom prst="rect">
            <a:avLst/>
          </a:prstGeom>
        </p:spPr>
      </p:pic>
      <p:sp>
        <p:nvSpPr>
          <p:cNvPr id="50" name="文本框 49"/>
          <p:cNvSpPr txBox="1"/>
          <p:nvPr/>
        </p:nvSpPr>
        <p:spPr>
          <a:xfrm>
            <a:off x="8681720" y="4292600"/>
            <a:ext cx="2762250" cy="485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喂猫机上装有光学传感器，根据光照强度决定是否打开自带灯光。同时光学传感器作为第一层检查机制，只有当受到阻挡时才会开启摄像头监测，以减少电量消耗；</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1" name="文本框 50"/>
          <p:cNvSpPr txBox="1"/>
          <p:nvPr/>
        </p:nvSpPr>
        <p:spPr>
          <a:xfrm>
            <a:off x="8682038" y="5041535"/>
            <a:ext cx="2761948" cy="653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为了精确控制食碗中的余粮，喂猫机上配备了红外传感器，利用猫粮和食碗反射红外光线程度不同来判断猫粮余量，检测到余粮不足才会投放猫粮。</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52" name="文本框 51"/>
          <p:cNvSpPr txBox="1"/>
          <p:nvPr/>
        </p:nvSpPr>
        <p:spPr>
          <a:xfrm>
            <a:off x="8711565" y="5798185"/>
            <a:ext cx="1199515" cy="7061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lvl="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当摄像头开启时会调用喂猫机上搭载的猫咪识别算法，并保留每次识别结果的可视化照片。</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5" name="图片 4" descr="upload_post_object_v2_1254073235"/>
          <p:cNvPicPr>
            <a:picLocks noChangeAspect="1"/>
          </p:cNvPicPr>
          <p:nvPr/>
        </p:nvPicPr>
        <p:blipFill>
          <a:blip r:embed="rId11"/>
          <a:srcRect l="4419" t="12285" r="57894" b="12463"/>
          <a:stretch>
            <a:fillRect/>
          </a:stretch>
        </p:blipFill>
        <p:spPr>
          <a:xfrm rot="16200000">
            <a:off x="11478895" y="5068570"/>
            <a:ext cx="503555" cy="448945"/>
          </a:xfrm>
          <a:prstGeom prst="rect">
            <a:avLst/>
          </a:prstGeom>
        </p:spPr>
      </p:pic>
      <p:pic>
        <p:nvPicPr>
          <p:cNvPr id="8" name="图片 7" descr="upload_post_object_v2_1151247998"/>
          <p:cNvPicPr>
            <a:picLocks noChangeAspect="1"/>
          </p:cNvPicPr>
          <p:nvPr/>
        </p:nvPicPr>
        <p:blipFill>
          <a:blip r:embed="rId12"/>
          <a:stretch>
            <a:fillRect/>
          </a:stretch>
        </p:blipFill>
        <p:spPr>
          <a:xfrm rot="16200000">
            <a:off x="11470005" y="4336415"/>
            <a:ext cx="491490" cy="419735"/>
          </a:xfrm>
          <a:prstGeom prst="rect">
            <a:avLst/>
          </a:prstGeom>
        </p:spPr>
      </p:pic>
      <p:sp>
        <p:nvSpPr>
          <p:cNvPr id="42" name="TextBox 41"/>
          <p:cNvSpPr txBox="1"/>
          <p:nvPr/>
        </p:nvSpPr>
        <p:spPr>
          <a:xfrm>
            <a:off x="9911511" y="2247915"/>
            <a:ext cx="629920" cy="226695"/>
          </a:xfrm>
          <a:prstGeom prst="rect">
            <a:avLst/>
          </a:prstGeom>
          <a:noFill/>
        </p:spPr>
        <p:txBody>
          <a:bodyPr wrap="none" rtlCol="0">
            <a:spAutoFit/>
          </a:bodyPr>
          <a:p>
            <a:r>
              <a:rPr lang="zh-CN" altLang="en-US" sz="875" dirty="0">
                <a:solidFill>
                  <a:schemeClr val="tx1"/>
                </a:solidFill>
              </a:rPr>
              <a:t>白天工作</a:t>
            </a:r>
            <a:endParaRPr lang="zh-CN" altLang="en-US" sz="875" dirty="0">
              <a:solidFill>
                <a:schemeClr val="tx1"/>
              </a:solidFill>
            </a:endParaRPr>
          </a:p>
        </p:txBody>
      </p:sp>
      <p:sp>
        <p:nvSpPr>
          <p:cNvPr id="12" name="TextBox 41"/>
          <p:cNvSpPr txBox="1"/>
          <p:nvPr/>
        </p:nvSpPr>
        <p:spPr>
          <a:xfrm>
            <a:off x="11215147" y="2247900"/>
            <a:ext cx="629920" cy="226695"/>
          </a:xfrm>
          <a:prstGeom prst="rect">
            <a:avLst/>
          </a:prstGeom>
          <a:noFill/>
        </p:spPr>
        <p:txBody>
          <a:bodyPr wrap="none" rtlCol="0">
            <a:spAutoFit/>
          </a:bodyPr>
          <a:lstStyle/>
          <a:p>
            <a:r>
              <a:rPr lang="zh-CN" altLang="en-US" sz="875" dirty="0">
                <a:solidFill>
                  <a:schemeClr val="tx1"/>
                </a:solidFill>
              </a:rPr>
              <a:t>夜间工作</a:t>
            </a:r>
            <a:endParaRPr lang="zh-CN" altLang="en-US" sz="875" dirty="0">
              <a:solidFill>
                <a:schemeClr val="tx1"/>
              </a:solidFill>
            </a:endParaRPr>
          </a:p>
        </p:txBody>
      </p:sp>
      <p:sp>
        <p:nvSpPr>
          <p:cNvPr id="24" name="文本框 23"/>
          <p:cNvSpPr txBox="1"/>
          <p:nvPr/>
        </p:nvSpPr>
        <p:spPr>
          <a:xfrm>
            <a:off x="3616356" y="4362355"/>
            <a:ext cx="2962942" cy="7395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比起YOLO、SSD、Fast R-CNN等模型在目标检测方面速度略慢、精度略低但模型比较小。本项目基于ncnn框架将其移植到了OrangePi-3-lts开发板上。</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4" name="文本框 33"/>
          <p:cNvSpPr txBox="1"/>
          <p:nvPr userDrawn="1"/>
        </p:nvSpPr>
        <p:spPr>
          <a:xfrm>
            <a:off x="6669024" y="2182273"/>
            <a:ext cx="784225" cy="275590"/>
          </a:xfrm>
          <a:prstGeom prst="rect">
            <a:avLst/>
          </a:prstGeom>
        </p:spPr>
        <p:txBody>
          <a:bodyPr wrap="none" rtlCol="0">
            <a:spAutoFit/>
          </a:bodyPr>
          <a:p>
            <a:pPr algn="l"/>
            <a:r>
              <a:rPr lang="en-US" altLang="zh-CN" sz="1200" b="1">
                <a:solidFill>
                  <a:srgbClr val="ED7D31"/>
                </a:solidFill>
              </a:rPr>
              <a:t>OpenCV</a:t>
            </a:r>
            <a:endParaRPr lang="en-US" altLang="zh-CN" sz="1200" b="1">
              <a:solidFill>
                <a:srgbClr val="ED7D31"/>
              </a:solidFill>
            </a:endParaRPr>
          </a:p>
        </p:txBody>
      </p:sp>
      <p:cxnSp>
        <p:nvCxnSpPr>
          <p:cNvPr id="37" name="Straight Connector 124"/>
          <p:cNvCxnSpPr/>
          <p:nvPr/>
        </p:nvCxnSpPr>
        <p:spPr>
          <a:xfrm>
            <a:off x="6628354" y="2280227"/>
            <a:ext cx="0" cy="4382951"/>
          </a:xfrm>
          <a:prstGeom prst="line">
            <a:avLst/>
          </a:prstGeom>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1833087" y="4778573"/>
            <a:ext cx="1451014" cy="148930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latin typeface="+mn-lt"/>
                <a:ea typeface="+mn-ea"/>
                <a:cs typeface="+mn-cs"/>
                <a:sym typeface="Calibri" panose="020F0502020204030204"/>
              </a:rPr>
              <a:t>项目团队在开发板上配置了Ubuntu22.04系统，使用Xshell进行远程开发和程序部署</a:t>
            </a:r>
            <a:r>
              <a:rPr lang="zh-CN" altLang="en-US" sz="1000">
                <a:ln>
                  <a:noFill/>
                </a:ln>
                <a:solidFill>
                  <a:srgbClr val="000000"/>
                </a:solidFill>
                <a:effectLst/>
                <a:uFillTx/>
              </a:rPr>
              <a:t>。</a:t>
            </a:r>
            <a:r>
              <a:rPr lang="zh-CN" altLang="en-US" sz="1000">
                <a:ln>
                  <a:noFill/>
                </a:ln>
                <a:solidFill>
                  <a:srgbClr val="000000"/>
                </a:solidFill>
                <a:effectLst/>
                <a:uFillTx/>
                <a:latin typeface="+mn-lt"/>
                <a:ea typeface="+mn-ea"/>
                <a:cs typeface="+mn-cs"/>
                <a:sym typeface="Calibri" panose="020F0502020204030204"/>
              </a:rPr>
              <a:t>并给配置了守护进程，以便意外</a:t>
            </a:r>
            <a:r>
              <a:rPr lang="zh-CN" altLang="en-US" sz="1000">
                <a:ln>
                  <a:noFill/>
                </a:ln>
                <a:solidFill>
                  <a:srgbClr val="000000"/>
                </a:solidFill>
                <a:effectLst/>
                <a:uFillTx/>
              </a:rPr>
              <a:t>重启也能自动</a:t>
            </a:r>
            <a:r>
              <a:rPr lang="zh-CN" altLang="en-US" sz="1000">
                <a:ln>
                  <a:noFill/>
                </a:ln>
                <a:solidFill>
                  <a:srgbClr val="000000"/>
                </a:solidFill>
                <a:effectLst/>
                <a:uFillTx/>
                <a:latin typeface="+mn-lt"/>
                <a:ea typeface="+mn-ea"/>
                <a:cs typeface="+mn-cs"/>
                <a:sym typeface="Calibri" panose="020F0502020204030204"/>
              </a:rPr>
              <a:t>恢复运行。</a:t>
            </a:r>
            <a:endPar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9" name="文本框 38"/>
          <p:cNvSpPr txBox="1"/>
          <p:nvPr userDrawn="1"/>
        </p:nvSpPr>
        <p:spPr>
          <a:xfrm>
            <a:off x="6669024" y="3746564"/>
            <a:ext cx="869950" cy="275590"/>
          </a:xfrm>
          <a:prstGeom prst="rect">
            <a:avLst/>
          </a:prstGeom>
        </p:spPr>
        <p:txBody>
          <a:bodyPr wrap="none" rtlCol="0">
            <a:spAutoFit/>
          </a:bodyPr>
          <a:p>
            <a:pPr algn="l"/>
            <a:r>
              <a:rPr lang="en-US" altLang="zh-CN" sz="1200" b="1">
                <a:solidFill>
                  <a:srgbClr val="ED7D31"/>
                </a:solidFill>
              </a:rPr>
              <a:t>OPi.GPIO</a:t>
            </a:r>
            <a:endParaRPr lang="en-US" altLang="zh-CN" sz="1200" b="1">
              <a:solidFill>
                <a:srgbClr val="ED7D31"/>
              </a:solidFill>
            </a:endParaRPr>
          </a:p>
        </p:txBody>
      </p:sp>
      <p:sp>
        <p:nvSpPr>
          <p:cNvPr id="40" name="文本框 39"/>
          <p:cNvSpPr txBox="1"/>
          <p:nvPr/>
        </p:nvSpPr>
        <p:spPr>
          <a:xfrm>
            <a:off x="6710045" y="4023360"/>
            <a:ext cx="1671320" cy="5715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OPi.GPIO是一个使用Python 控制 Orangpi 这类开发板GPIO引脚的软件包。</a:t>
            </a:r>
            <a:endParaRPr lang="zh-CN" altLang="en-US" sz="1000">
              <a:ln>
                <a:noFill/>
              </a:ln>
              <a:solidFill>
                <a:srgbClr val="000000"/>
              </a:solidFill>
              <a:effectLst/>
              <a:uFillTx/>
            </a:endParaRPr>
          </a:p>
        </p:txBody>
      </p:sp>
      <p:sp>
        <p:nvSpPr>
          <p:cNvPr id="41" name="文本框 40"/>
          <p:cNvSpPr txBox="1"/>
          <p:nvPr/>
        </p:nvSpPr>
        <p:spPr>
          <a:xfrm>
            <a:off x="6710045" y="2460625"/>
            <a:ext cx="1671320" cy="320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lang="zh-CN" altLang="en-US" sz="1000">
                <a:ln>
                  <a:noFill/>
                </a:ln>
                <a:solidFill>
                  <a:srgbClr val="000000"/>
                </a:solidFill>
                <a:effectLst/>
                <a:uFillTx/>
              </a:rPr>
              <a:t>OpenCV 是基于计算机视觉的图像处理开源库</a:t>
            </a:r>
            <a:endParaRPr lang="zh-CN" altLang="en-US" sz="1000">
              <a:ln>
                <a:noFill/>
              </a:ln>
              <a:solidFill>
                <a:srgbClr val="000000"/>
              </a:solidFill>
              <a:effectLst/>
              <a:uFillTx/>
            </a:endParaRPr>
          </a:p>
        </p:txBody>
      </p:sp>
      <p:sp>
        <p:nvSpPr>
          <p:cNvPr id="49" name="TextBox 25"/>
          <p:cNvSpPr txBox="1"/>
          <p:nvPr/>
        </p:nvSpPr>
        <p:spPr>
          <a:xfrm>
            <a:off x="1276985" y="4275455"/>
            <a:ext cx="899160" cy="308610"/>
          </a:xfrm>
          <a:prstGeom prst="rect">
            <a:avLst/>
          </a:prstGeom>
          <a:noFill/>
        </p:spPr>
        <p:txBody>
          <a:bodyPr wrap="square" rtlCol="0">
            <a:noAutofit/>
          </a:bodyPr>
          <a:p>
            <a:pPr algn="just">
              <a:buClrTx/>
              <a:buSzTx/>
              <a:buFontTx/>
            </a:pPr>
            <a:r>
              <a:rPr lang="zh-CN" altLang="en-US" sz="1400" b="1" dirty="0">
                <a:ln>
                  <a:noFill/>
                </a:ln>
                <a:solidFill>
                  <a:srgbClr val="80061E"/>
                </a:solidFill>
                <a:effectLst/>
                <a:uFillTx/>
                <a:ea typeface="Calibri" panose="020F0502020204030204" charset="0"/>
              </a:rPr>
              <a:t>硬件系统</a:t>
            </a:r>
            <a:endParaRPr lang="zh-CN" altLang="en-US" sz="1400" b="1" dirty="0">
              <a:ln>
                <a:noFill/>
              </a:ln>
              <a:solidFill>
                <a:srgbClr val="80061E"/>
              </a:solidFill>
              <a:effectLst/>
              <a:uFillTx/>
              <a:ea typeface="Calibri" panose="020F0502020204030204" charset="0"/>
            </a:endParaRPr>
          </a:p>
        </p:txBody>
      </p:sp>
      <p:pic>
        <p:nvPicPr>
          <p:cNvPr id="53" name="图片 52" descr="upload_post_object_v2_579413534"/>
          <p:cNvPicPr>
            <a:picLocks noChangeAspect="1"/>
          </p:cNvPicPr>
          <p:nvPr/>
        </p:nvPicPr>
        <p:blipFill>
          <a:blip r:embed="rId13"/>
          <a:stretch>
            <a:fillRect/>
          </a:stretch>
        </p:blipFill>
        <p:spPr>
          <a:xfrm>
            <a:off x="1796187" y="5803405"/>
            <a:ext cx="1524838" cy="860761"/>
          </a:xfrm>
          <a:prstGeom prst="rect">
            <a:avLst/>
          </a:prstGeom>
        </p:spPr>
      </p:pic>
      <p:pic>
        <p:nvPicPr>
          <p:cNvPr id="56" name="图片 55" descr="upload_post_object_v2_2274931912"/>
          <p:cNvPicPr>
            <a:picLocks noChangeAspect="1"/>
          </p:cNvPicPr>
          <p:nvPr/>
        </p:nvPicPr>
        <p:blipFill>
          <a:blip r:embed="rId14"/>
          <a:srcRect l="-620" t="10299" r="620" b="7491"/>
          <a:stretch>
            <a:fillRect/>
          </a:stretch>
        </p:blipFill>
        <p:spPr>
          <a:xfrm>
            <a:off x="6786300" y="2867342"/>
            <a:ext cx="1535525" cy="836310"/>
          </a:xfrm>
          <a:prstGeom prst="rect">
            <a:avLst/>
          </a:prstGeom>
        </p:spPr>
      </p:pic>
      <p:pic>
        <p:nvPicPr>
          <p:cNvPr id="58" name="图片 57" descr="upload_post_object_v2_4169721747"/>
          <p:cNvPicPr>
            <a:picLocks noChangeAspect="1"/>
          </p:cNvPicPr>
          <p:nvPr/>
        </p:nvPicPr>
        <p:blipFill>
          <a:blip r:embed="rId15"/>
          <a:stretch>
            <a:fillRect/>
          </a:stretch>
        </p:blipFill>
        <p:spPr>
          <a:xfrm>
            <a:off x="6727555" y="4584002"/>
            <a:ext cx="1652873" cy="2065128"/>
          </a:xfrm>
          <a:prstGeom prst="rect">
            <a:avLst/>
          </a:prstGeom>
        </p:spPr>
      </p:pic>
      <p:pic>
        <p:nvPicPr>
          <p:cNvPr id="59" name="图片 58" descr="upload_post_object_v2_2003143197"/>
          <p:cNvPicPr>
            <a:picLocks noChangeAspect="1"/>
          </p:cNvPicPr>
          <p:nvPr/>
        </p:nvPicPr>
        <p:blipFill>
          <a:blip r:embed="rId16"/>
          <a:stretch>
            <a:fillRect/>
          </a:stretch>
        </p:blipFill>
        <p:spPr>
          <a:xfrm>
            <a:off x="8682038" y="2918270"/>
            <a:ext cx="1688552" cy="943215"/>
          </a:xfrm>
          <a:prstGeom prst="rect">
            <a:avLst/>
          </a:prstGeom>
        </p:spPr>
      </p:pic>
      <p:cxnSp>
        <p:nvCxnSpPr>
          <p:cNvPr id="83" name="Straight Arrow Connector 82"/>
          <p:cNvCxnSpPr/>
          <p:nvPr/>
        </p:nvCxnSpPr>
        <p:spPr>
          <a:xfrm>
            <a:off x="10736199" y="1776794"/>
            <a:ext cx="303277" cy="0"/>
          </a:xfrm>
          <a:prstGeom prst="straightConnector1">
            <a:avLst/>
          </a:prstGeom>
          <a:ln w="57150" cap="flat" cmpd="sng" algn="ctr">
            <a:solidFill>
              <a:srgbClr val="404040"/>
            </a:solidFill>
            <a:prstDash val="solid"/>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710930" y="2513965"/>
            <a:ext cx="3133725" cy="2901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9524" tIns="9524" rIns="9524" bIns="9524" numCol="1" spcCol="38100" rtlCol="0" anchor="t" forceAA="0">
            <a:noAutofit/>
          </a:bodyPr>
          <a:p>
            <a:pPr marL="0" marR="0" indent="254000" algn="just" defTabSz="326390" rtl="0" fontAlgn="auto" latinLnBrk="0" hangingPunct="0">
              <a:lnSpc>
                <a:spcPct val="100000"/>
              </a:lnSpc>
              <a:spcBef>
                <a:spcPts val="100"/>
              </a:spcBef>
              <a:spcAft>
                <a:spcPts val="0"/>
              </a:spcAft>
              <a:buClrTx/>
              <a:buSzTx/>
              <a:buFontTx/>
              <a:buNone/>
              <a:extLst>
                <a:ext uri="{35155182-B16C-46BC-9424-99874614C6A1}">
                  <wpsdc:indentchars xmlns:wpsdc="http://www.wps.cn/officeDocument/2017/drawingmlCustomData" val="200" checksum="3013784323"/>
                </a:ext>
              </a:extLst>
            </a:pPr>
            <a:r>
              <a:rPr kumimoji="0" lang="zh-CN" altLang="en-US" sz="1000" b="0" i="0" u="none" strike="noStrike" cap="none" spc="0" normalizeH="0" baseline="0">
                <a:ln>
                  <a:noFill/>
                </a:ln>
                <a:solidFill>
                  <a:srgbClr val="000000"/>
                </a:solidFill>
                <a:effectLst/>
                <a:uFillTx/>
                <a:latin typeface="+mn-lt"/>
                <a:ea typeface="+mn-ea"/>
                <a:cs typeface="+mn-cs"/>
                <a:sym typeface="Calibri" panose="020F0502020204030204"/>
              </a:rPr>
              <a:t>喂猫机</a:t>
            </a:r>
            <a:r>
              <a:rPr lang="zh-CN" altLang="en-US" sz="1000">
                <a:ln>
                  <a:noFill/>
                </a:ln>
                <a:solidFill>
                  <a:srgbClr val="000000"/>
                </a:solidFill>
                <a:effectLst/>
                <a:uFillTx/>
              </a:rPr>
              <a:t>的部分3D爆炸图和内部结构（完整设计在Gitee仓库）</a:t>
            </a:r>
            <a:endParaRPr lang="zh-CN" altLang="en-US" sz="1000">
              <a:ln>
                <a:noFill/>
              </a:ln>
              <a:solidFill>
                <a:srgbClr val="000000"/>
              </a:solidFill>
              <a:effectLst/>
              <a:uFillTx/>
            </a:endParaRPr>
          </a:p>
        </p:txBody>
      </p:sp>
      <p:pic>
        <p:nvPicPr>
          <p:cNvPr id="62" name="图片 61" descr="upload_post_object_v2_2238380716"/>
          <p:cNvPicPr>
            <a:picLocks noChangeAspect="1"/>
          </p:cNvPicPr>
          <p:nvPr/>
        </p:nvPicPr>
        <p:blipFill>
          <a:blip r:embed="rId17"/>
          <a:srcRect l="29030" t="19841" r="32812" b="14681"/>
          <a:stretch>
            <a:fillRect/>
          </a:stretch>
        </p:blipFill>
        <p:spPr>
          <a:xfrm>
            <a:off x="9985375" y="5668645"/>
            <a:ext cx="842010" cy="965200"/>
          </a:xfrm>
          <a:prstGeom prst="rect">
            <a:avLst/>
          </a:prstGeom>
        </p:spPr>
      </p:pic>
      <p:cxnSp>
        <p:nvCxnSpPr>
          <p:cNvPr id="63" name="Straight Arrow Connector 82"/>
          <p:cNvCxnSpPr/>
          <p:nvPr/>
        </p:nvCxnSpPr>
        <p:spPr>
          <a:xfrm>
            <a:off x="10868490" y="6151139"/>
            <a:ext cx="260944" cy="0"/>
          </a:xfrm>
          <a:prstGeom prst="straightConnector1">
            <a:avLst/>
          </a:prstGeom>
          <a:ln w="57150" cap="flat" cmpd="sng" algn="ctr">
            <a:solidFill>
              <a:srgbClr val="404040"/>
            </a:solidFill>
            <a:prstDash val="solid"/>
            <a:miter lim="800000"/>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图片 10" descr="7dfb66820fcdbf49cc23775765e88c4d"/>
          <p:cNvPicPr>
            <a:picLocks noChangeAspect="1"/>
          </p:cNvPicPr>
          <p:nvPr/>
        </p:nvPicPr>
        <p:blipFill>
          <a:blip r:embed="rId18"/>
          <a:srcRect l="16938" t="43582" r="18469" b="4457"/>
          <a:stretch>
            <a:fillRect/>
          </a:stretch>
        </p:blipFill>
        <p:spPr>
          <a:xfrm>
            <a:off x="2453640" y="1016635"/>
            <a:ext cx="830580" cy="799465"/>
          </a:xfrm>
          <a:prstGeom prst="rect">
            <a:avLst/>
          </a:prstGeom>
        </p:spPr>
      </p:pic>
      <p:sp>
        <p:nvSpPr>
          <p:cNvPr id="77" name="文本框 76"/>
          <p:cNvSpPr txBox="1"/>
          <p:nvPr/>
        </p:nvSpPr>
        <p:spPr>
          <a:xfrm>
            <a:off x="2290445" y="1776730"/>
            <a:ext cx="1096010" cy="452120"/>
          </a:xfrm>
          <a:prstGeom prst="rect">
            <a:avLst/>
          </a:prstGeom>
          <a:noFill/>
        </p:spPr>
        <p:txBody>
          <a:bodyPr vert="horz" wrap="square" rtlCol="0">
            <a:noAutofit/>
          </a:bodyPr>
          <a:p>
            <a:pPr algn="ctr" fontAlgn="auto"/>
            <a:r>
              <a:rPr lang="en-US" altLang="zh-CN" sz="1050" noProof="1" dirty="0">
                <a:latin typeface="微软雅黑" panose="020B0503020204020204" charset="-122"/>
                <a:ea typeface="微软雅黑" panose="020B0503020204020204" charset="-122"/>
                <a:cs typeface="+mn-cs"/>
              </a:rPr>
              <a:t>B</a:t>
            </a:r>
            <a:r>
              <a:rPr lang="zh-CN" altLang="en-US" sz="1050" noProof="1" dirty="0">
                <a:latin typeface="微软雅黑" panose="020B0503020204020204" charset="-122"/>
                <a:ea typeface="微软雅黑" panose="020B0503020204020204" charset="-122"/>
                <a:cs typeface="+mn-cs"/>
              </a:rPr>
              <a:t>站视频</a:t>
            </a:r>
            <a:endParaRPr lang="zh-CN" altLang="en-US" sz="1050" noProof="1" dirty="0">
              <a:latin typeface="微软雅黑" panose="020B0503020204020204" charset="-122"/>
              <a:ea typeface="微软雅黑" panose="020B0503020204020204" charset="-122"/>
            </a:endParaRPr>
          </a:p>
        </p:txBody>
      </p:sp>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zEwNTM5NzYwMDRjMzkwZTVkZjY2ODkwMGIxNGU0OTU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1162</Words>
  <Application>WPS 演示</Application>
  <PresentationFormat>宽屏</PresentationFormat>
  <Paragraphs>63</Paragraphs>
  <Slides>1</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Arial</vt:lpstr>
      <vt:lpstr>宋体</vt:lpstr>
      <vt:lpstr>Wingdings</vt:lpstr>
      <vt:lpstr>Wingdings</vt:lpstr>
      <vt:lpstr>Calibri</vt:lpstr>
      <vt:lpstr>Calibri</vt:lpstr>
      <vt:lpstr>微软雅黑</vt:lpstr>
      <vt:lpstr>Arial Unicode MS</vt:lpstr>
      <vt:lpstr>WPS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Yiqian</cp:lastModifiedBy>
  <cp:revision>8</cp:revision>
  <dcterms:created xsi:type="dcterms:W3CDTF">2024-04-09T15:21:00Z</dcterms:created>
  <dcterms:modified xsi:type="dcterms:W3CDTF">2024-04-10T04:32:53Z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F652F867EDB4485B821FE7F01677DA77_11</vt:lpwstr>
  </property>
</Properties>
</file>